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3" r:id="rId9"/>
    <p:sldId id="262" r:id="rId10"/>
    <p:sldId id="267" r:id="rId11"/>
    <p:sldId id="268" r:id="rId12"/>
    <p:sldId id="264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D1F3E-7697-4B24-8F5C-9F3D7A647024}" type="datetimeFigureOut">
              <a:rPr lang="en-ZA" smtClean="0"/>
              <a:pPr/>
              <a:t>2010/11/15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A16E4-C912-4729-AD07-CFA4CE7A7515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1</a:t>
            </a:fld>
            <a:endParaRPr lang="en-Z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10</a:t>
            </a:fld>
            <a:endParaRPr lang="en-Z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11</a:t>
            </a:fld>
            <a:endParaRPr lang="en-Z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12</a:t>
            </a:fld>
            <a:endParaRPr lang="en-Z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13</a:t>
            </a:fld>
            <a:endParaRPr lang="en-Z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2</a:t>
            </a:fld>
            <a:endParaRPr lang="en-Z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3</a:t>
            </a:fld>
            <a:endParaRPr lang="en-Z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4</a:t>
            </a:fld>
            <a:endParaRPr lang="en-Z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5</a:t>
            </a:fld>
            <a:endParaRPr lang="en-Z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6</a:t>
            </a:fld>
            <a:endParaRPr lang="en-Z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7</a:t>
            </a:fld>
            <a:endParaRPr lang="en-Z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8</a:t>
            </a:fld>
            <a:endParaRPr lang="en-Z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16E4-C912-4729-AD07-CFA4CE7A7515}" type="slidenum">
              <a:rPr lang="en-ZA" smtClean="0"/>
              <a:pPr/>
              <a:t>9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17FF-7B9C-44D9-9BAA-403D78815883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  <p:pic>
        <p:nvPicPr>
          <p:cNvPr id="7" name="Picture 6" descr="esaach_logo_only4 copy cop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16591" y="5873215"/>
            <a:ext cx="584486" cy="731565"/>
          </a:xfrm>
          <a:prstGeom prst="rect">
            <a:avLst/>
          </a:prstGeom>
        </p:spPr>
      </p:pic>
      <p:grpSp>
        <p:nvGrpSpPr>
          <p:cNvPr id="8" name="Group 19"/>
          <p:cNvGrpSpPr/>
          <p:nvPr/>
        </p:nvGrpSpPr>
        <p:grpSpPr>
          <a:xfrm>
            <a:off x="3330594" y="5912946"/>
            <a:ext cx="2756424" cy="651866"/>
            <a:chOff x="1762046" y="4112281"/>
            <a:chExt cx="2756424" cy="651866"/>
          </a:xfrm>
        </p:grpSpPr>
        <p:pic>
          <p:nvPicPr>
            <p:cNvPr id="9" name="Picture 8" descr="icon_heritage copy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87607" y="4112281"/>
              <a:ext cx="641115" cy="641115"/>
            </a:xfrm>
            <a:prstGeom prst="rect">
              <a:avLst/>
            </a:prstGeom>
          </p:spPr>
        </p:pic>
        <p:pic>
          <p:nvPicPr>
            <p:cNvPr id="10" name="Picture 9" descr="icon_visual copy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80060" y="4112281"/>
              <a:ext cx="638410" cy="638410"/>
            </a:xfrm>
            <a:prstGeom prst="rect">
              <a:avLst/>
            </a:prstGeom>
          </p:spPr>
        </p:pic>
        <p:pic>
          <p:nvPicPr>
            <p:cNvPr id="11" name="Picture 10" descr="icon_verbal copy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62046" y="4112281"/>
              <a:ext cx="651866" cy="651866"/>
            </a:xfrm>
            <a:prstGeom prst="rect">
              <a:avLst/>
            </a:prstGeom>
          </p:spPr>
        </p:pic>
        <p:pic>
          <p:nvPicPr>
            <p:cNvPr id="12" name="Picture 11" descr="icon_performing copy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82010" y="4112281"/>
              <a:ext cx="638410" cy="63841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0C85-5510-412D-9303-A4F2FC26F075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69AF-65DF-41D8-9C25-AC02D2EBF77D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49C44-F788-4A80-8027-83D68B21CC87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7" name="Group 19"/>
          <p:cNvGrpSpPr/>
          <p:nvPr/>
        </p:nvGrpSpPr>
        <p:grpSpPr>
          <a:xfrm>
            <a:off x="1276710" y="6067689"/>
            <a:ext cx="2756424" cy="651866"/>
            <a:chOff x="1762046" y="4112281"/>
            <a:chExt cx="2756424" cy="651866"/>
          </a:xfrm>
        </p:grpSpPr>
        <p:pic>
          <p:nvPicPr>
            <p:cNvPr id="8" name="Picture 7" descr="icon_heritage copy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87607" y="4112281"/>
              <a:ext cx="641115" cy="641115"/>
            </a:xfrm>
            <a:prstGeom prst="rect">
              <a:avLst/>
            </a:prstGeom>
          </p:spPr>
        </p:pic>
        <p:pic>
          <p:nvPicPr>
            <p:cNvPr id="9" name="Picture 8" descr="icon_visual copy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80060" y="4112281"/>
              <a:ext cx="638410" cy="638410"/>
            </a:xfrm>
            <a:prstGeom prst="rect">
              <a:avLst/>
            </a:prstGeom>
          </p:spPr>
        </p:pic>
        <p:pic>
          <p:nvPicPr>
            <p:cNvPr id="10" name="Picture 9" descr="icon_verbal copy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62046" y="4112281"/>
              <a:ext cx="651866" cy="651866"/>
            </a:xfrm>
            <a:prstGeom prst="rect">
              <a:avLst/>
            </a:prstGeom>
          </p:spPr>
        </p:pic>
        <p:pic>
          <p:nvPicPr>
            <p:cNvPr id="11" name="Picture 10" descr="icon_performing copy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82010" y="4112281"/>
              <a:ext cx="638410" cy="638410"/>
            </a:xfrm>
            <a:prstGeom prst="rect">
              <a:avLst/>
            </a:prstGeom>
          </p:spPr>
        </p:pic>
      </p:grpSp>
      <p:pic>
        <p:nvPicPr>
          <p:cNvPr id="12" name="Picture 11" descr="esaach_logo_only4 copy copy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6776" y="6042026"/>
            <a:ext cx="584486" cy="7315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79981" y="6236869"/>
            <a:ext cx="1458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saach.org.za</a:t>
            </a:r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4D20-DB44-406B-807D-16C26E92E4D7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11E94-42D7-41EE-8E6C-644407B73034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F817-219C-474F-A65F-5661E6DF1975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801AA-9FE0-465C-A8F6-689911342A46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6F26-28CA-4F93-B272-DA9C1F53385E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5D98-81AB-4288-BED6-74AB46387F34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9DD6-8E0F-421E-AAFA-6E844128F0EE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B68B2-9BED-4BF8-84D1-A483B74E47D7}" type="datetime1">
              <a:rPr lang="en-ZA" smtClean="0"/>
              <a:pPr/>
              <a:t>2010/11/15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9A356-822A-45F5-938A-953B220C5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15.gif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gif"/><Relationship Id="rId9" Type="http://schemas.openxmlformats.org/officeDocument/2006/relationships/hyperlink" Target="http://www.youtube.com/watch?v=Ni5kM0l8Qz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739" y="1275661"/>
            <a:ext cx="7772400" cy="1470025"/>
          </a:xfrm>
        </p:spPr>
        <p:txBody>
          <a:bodyPr/>
          <a:lstStyle/>
          <a:p>
            <a:r>
              <a:rPr lang="en-ZA" dirty="0" smtClean="0">
                <a:solidFill>
                  <a:schemeClr val="tx1">
                    <a:lumMod val="75000"/>
                  </a:schemeClr>
                </a:solidFill>
              </a:rPr>
              <a:t>The Artist’s Voice</a:t>
            </a:r>
            <a:endParaRPr lang="en-ZA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1478" y="2623931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role of podcasts in an online </a:t>
            </a:r>
            <a:r>
              <a:rPr lang="en-US" sz="2800" dirty="0" err="1" smtClean="0"/>
              <a:t>encyclopaedia</a:t>
            </a:r>
            <a:r>
              <a:rPr lang="en-US" sz="2800" dirty="0" smtClean="0"/>
              <a:t> of arts, culture and heritage</a:t>
            </a:r>
          </a:p>
          <a:p>
            <a:r>
              <a:rPr lang="en-US" sz="1800" i="1" dirty="0" smtClean="0"/>
              <a:t>Graham Stewart</a:t>
            </a:r>
            <a:endParaRPr lang="en-ZA" sz="1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1</a:t>
            </a:fld>
            <a:endParaRPr lang="en-ZA"/>
          </a:p>
        </p:txBody>
      </p:sp>
      <p:pic>
        <p:nvPicPr>
          <p:cNvPr id="5" name="Picture 4" descr="stewart_g01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531" y="4000372"/>
            <a:ext cx="1145238" cy="1653773"/>
          </a:xfrm>
          <a:prstGeom prst="rect">
            <a:avLst/>
          </a:prstGeom>
          <a:effectLst>
            <a:outerShdw blurRad="63500" sx="102000" sy="102000" algn="ctr" rotWithShape="0">
              <a:schemeClr val="tx1">
                <a:lumMod val="75000"/>
                <a:alpha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 metadata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Graham Stewart’s Podcast</a:t>
            </a:r>
          </a:p>
          <a:p>
            <a:pPr>
              <a:buNone/>
            </a:pPr>
            <a:r>
              <a:rPr lang="en-US" dirty="0" smtClean="0"/>
              <a:t>ESAACH E-Pack Podcast – Poet Dennis Brutus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Welcome to the ESAACH E-pack, your learning backpack in the </a:t>
            </a:r>
            <a:r>
              <a:rPr lang="en-US" dirty="0" err="1" smtClean="0"/>
              <a:t>Encyclopaedia</a:t>
            </a:r>
            <a:r>
              <a:rPr lang="en-US" dirty="0" smtClean="0"/>
              <a:t> of South African Arts, Culture and Heritage Wiki.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podcast is one in a series where we listen to important South African writers speaking about their work.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Graham Stewart's recording of Dennis Brutus reading and commenting on two of his poems: "A Simple Lust" and "Stubborn Hope". Recorded at the CSSALL, University of Durban-Westville, South Africa, September 1997. </a:t>
            </a:r>
          </a:p>
          <a:p>
            <a:pPr>
              <a:buNone/>
            </a:pPr>
            <a:r>
              <a:rPr lang="en-US" dirty="0" smtClean="0"/>
              <a:t>Intro: </a:t>
            </a:r>
            <a:r>
              <a:rPr lang="en-US" dirty="0" err="1" smtClean="0"/>
              <a:t>Tankiso</a:t>
            </a:r>
            <a:r>
              <a:rPr lang="en-US" dirty="0" smtClean="0"/>
              <a:t> </a:t>
            </a:r>
            <a:r>
              <a:rPr lang="en-US" dirty="0" err="1" smtClean="0"/>
              <a:t>Dikibo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Music: </a:t>
            </a:r>
            <a:r>
              <a:rPr lang="en-US" dirty="0" err="1" smtClean="0"/>
              <a:t>Monkoto</a:t>
            </a:r>
            <a:r>
              <a:rPr lang="en-US" dirty="0" smtClean="0"/>
              <a:t> - Creative Commons </a:t>
            </a:r>
            <a:r>
              <a:rPr lang="en-US" dirty="0" err="1" smtClean="0"/>
              <a:t>Licence</a:t>
            </a:r>
            <a:r>
              <a:rPr lang="en-US" dirty="0" smtClean="0"/>
              <a:t> Royalty-free. </a:t>
            </a:r>
            <a:r>
              <a:rPr lang="en-US" dirty="0" err="1" smtClean="0"/>
              <a:t>Incompetech</a:t>
            </a:r>
            <a:r>
              <a:rPr lang="en-US" dirty="0" smtClean="0"/>
              <a:t> Creative Industries Royalty-free Music 1998-2010 Kevin MacLeod. http://incompetech.com</a:t>
            </a:r>
          </a:p>
          <a:p>
            <a:pPr>
              <a:buNone/>
            </a:pPr>
            <a:r>
              <a:rPr lang="en-US" dirty="0" smtClean="0"/>
              <a:t>Creative Commons </a:t>
            </a:r>
            <a:r>
              <a:rPr lang="en-US" dirty="0" err="1" smtClean="0"/>
              <a:t>Licence</a:t>
            </a:r>
            <a:r>
              <a:rPr lang="en-US" dirty="0" smtClean="0"/>
              <a:t> - Attribution-</a:t>
            </a:r>
            <a:r>
              <a:rPr lang="en-US" dirty="0" err="1" smtClean="0"/>
              <a:t>NonCommercial</a:t>
            </a:r>
            <a:r>
              <a:rPr lang="en-US" dirty="0" smtClean="0"/>
              <a:t>-</a:t>
            </a:r>
            <a:r>
              <a:rPr lang="en-US" dirty="0" err="1" smtClean="0"/>
              <a:t>ShareAlike</a:t>
            </a:r>
            <a:endParaRPr lang="en-US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10</a:t>
            </a:fld>
            <a:endParaRPr lang="en-ZA"/>
          </a:p>
        </p:txBody>
      </p:sp>
      <p:pic>
        <p:nvPicPr>
          <p:cNvPr id="5" name="Picture 4" descr="creative_commons_88x3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37699" y="1252234"/>
            <a:ext cx="1117460" cy="39365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reative_commons_attribut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14156" y="151141"/>
            <a:ext cx="4454658" cy="5774998"/>
          </a:xfrm>
          <a:effectLst>
            <a:outerShdw blurRad="63500" sx="102000" sy="102000" algn="ctr" rotWithShape="0">
              <a:schemeClr val="tx1">
                <a:lumMod val="85000"/>
                <a:alpha val="40000"/>
              </a:scheme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11</a:t>
            </a:fld>
            <a:endParaRPr lang="en-Z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Sidebar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Restoration and podcasting application</a:t>
            </a:r>
            <a:r>
              <a:rPr lang="en-ZA" dirty="0" smtClean="0"/>
              <a:t>s:</a:t>
            </a:r>
            <a:endParaRPr lang="en-US" dirty="0" smtClean="0"/>
          </a:p>
          <a:p>
            <a:pPr lvl="1"/>
            <a:r>
              <a:rPr lang="en-US" dirty="0" smtClean="0"/>
              <a:t>City Campus 100-Year Celebration</a:t>
            </a:r>
          </a:p>
          <a:p>
            <a:r>
              <a:rPr lang="en-US" dirty="0" smtClean="0"/>
              <a:t>Faculty of Arts &amp; Design archive recordings</a:t>
            </a:r>
          </a:p>
          <a:p>
            <a:pPr lvl="1"/>
            <a:r>
              <a:rPr lang="en-US" dirty="0" smtClean="0"/>
              <a:t>Restoration and podcasting application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12</a:t>
            </a:fld>
            <a:endParaRPr lang="en-ZA"/>
          </a:p>
        </p:txBody>
      </p:sp>
      <p:pic>
        <p:nvPicPr>
          <p:cNvPr id="5" name="Picture 4" descr="exco_online_podcas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4035" y="3763399"/>
            <a:ext cx="5881438" cy="2040395"/>
          </a:xfrm>
          <a:prstGeom prst="rect">
            <a:avLst/>
          </a:prstGeom>
          <a:effectLst>
            <a:outerShdw blurRad="63500" sx="102000" sy="102000" algn="ctr" rotWithShape="0">
              <a:schemeClr val="tx1">
                <a:lumMod val="85000"/>
                <a:alpha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ipod_clip_esaach01 copy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0726841">
            <a:off x="1219209" y="1077627"/>
            <a:ext cx="3830250" cy="451591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13</a:t>
            </a:fld>
            <a:endParaRPr lang="en-ZA"/>
          </a:p>
        </p:txBody>
      </p:sp>
      <p:pic>
        <p:nvPicPr>
          <p:cNvPr id="5" name="Picture 4" descr="esaach_logo_only4 copy copy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05884">
            <a:off x="1575282" y="1956479"/>
            <a:ext cx="700186" cy="876380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 rot="20712682">
            <a:off x="2174245" y="865171"/>
            <a:ext cx="8425452" cy="651866"/>
            <a:chOff x="473914" y="305951"/>
            <a:chExt cx="8425452" cy="651866"/>
          </a:xfrm>
        </p:grpSpPr>
        <p:grpSp>
          <p:nvGrpSpPr>
            <p:cNvPr id="6" name="Group 19"/>
            <p:cNvGrpSpPr/>
            <p:nvPr/>
          </p:nvGrpSpPr>
          <p:grpSpPr>
            <a:xfrm>
              <a:off x="473914" y="305951"/>
              <a:ext cx="2756424" cy="651866"/>
              <a:chOff x="1762046" y="4112281"/>
              <a:chExt cx="2756424" cy="651866"/>
            </a:xfrm>
          </p:grpSpPr>
          <p:pic>
            <p:nvPicPr>
              <p:cNvPr id="7" name="Picture 6" descr="icon_heritage copy.gif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187607" y="4112281"/>
                <a:ext cx="641115" cy="641115"/>
              </a:xfrm>
              <a:prstGeom prst="rect">
                <a:avLst/>
              </a:prstGeom>
            </p:spPr>
          </p:pic>
          <p:pic>
            <p:nvPicPr>
              <p:cNvPr id="8" name="Picture 7" descr="icon_visual copy.gif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880060" y="4112281"/>
                <a:ext cx="638410" cy="638410"/>
              </a:xfrm>
              <a:prstGeom prst="rect">
                <a:avLst/>
              </a:prstGeom>
            </p:spPr>
          </p:pic>
          <p:pic>
            <p:nvPicPr>
              <p:cNvPr id="9" name="Picture 8" descr="icon_verbal copy.gif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762046" y="4112281"/>
                <a:ext cx="651866" cy="651866"/>
              </a:xfrm>
              <a:prstGeom prst="rect">
                <a:avLst/>
              </a:prstGeom>
            </p:spPr>
          </p:pic>
          <p:pic>
            <p:nvPicPr>
              <p:cNvPr id="10" name="Picture 9" descr="icon_performing copy.gif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2482010" y="4112281"/>
                <a:ext cx="638410" cy="638410"/>
              </a:xfrm>
              <a:prstGeom prst="rect">
                <a:avLst/>
              </a:prstGeom>
            </p:spPr>
          </p:pic>
        </p:grpSp>
        <p:grpSp>
          <p:nvGrpSpPr>
            <p:cNvPr id="24" name="Group 19"/>
            <p:cNvGrpSpPr/>
            <p:nvPr/>
          </p:nvGrpSpPr>
          <p:grpSpPr>
            <a:xfrm>
              <a:off x="3324171" y="305951"/>
              <a:ext cx="2756424" cy="651866"/>
              <a:chOff x="1762046" y="4112281"/>
              <a:chExt cx="2756424" cy="651866"/>
            </a:xfrm>
          </p:grpSpPr>
          <p:pic>
            <p:nvPicPr>
              <p:cNvPr id="25" name="Picture 24" descr="icon_heritage copy.gif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187607" y="4112281"/>
                <a:ext cx="641115" cy="641115"/>
              </a:xfrm>
              <a:prstGeom prst="rect">
                <a:avLst/>
              </a:prstGeom>
            </p:spPr>
          </p:pic>
          <p:pic>
            <p:nvPicPr>
              <p:cNvPr id="26" name="Picture 25" descr="icon_visual copy.gif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880060" y="4112281"/>
                <a:ext cx="638410" cy="638410"/>
              </a:xfrm>
              <a:prstGeom prst="rect">
                <a:avLst/>
              </a:prstGeom>
            </p:spPr>
          </p:pic>
          <p:pic>
            <p:nvPicPr>
              <p:cNvPr id="27" name="Picture 26" descr="icon_verbal copy.gif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762046" y="4112281"/>
                <a:ext cx="651866" cy="651866"/>
              </a:xfrm>
              <a:prstGeom prst="rect">
                <a:avLst/>
              </a:prstGeom>
            </p:spPr>
          </p:pic>
          <p:pic>
            <p:nvPicPr>
              <p:cNvPr id="28" name="Picture 27" descr="icon_performing copy.gif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2482010" y="4112281"/>
                <a:ext cx="638410" cy="638410"/>
              </a:xfrm>
              <a:prstGeom prst="rect">
                <a:avLst/>
              </a:prstGeom>
            </p:spPr>
          </p:pic>
        </p:grpSp>
        <p:grpSp>
          <p:nvGrpSpPr>
            <p:cNvPr id="29" name="Group 19"/>
            <p:cNvGrpSpPr/>
            <p:nvPr/>
          </p:nvGrpSpPr>
          <p:grpSpPr>
            <a:xfrm>
              <a:off x="6142942" y="305951"/>
              <a:ext cx="2756424" cy="651866"/>
              <a:chOff x="1762046" y="4112281"/>
              <a:chExt cx="2756424" cy="651866"/>
            </a:xfrm>
          </p:grpSpPr>
          <p:pic>
            <p:nvPicPr>
              <p:cNvPr id="30" name="Picture 29" descr="icon_heritage copy.gif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187607" y="4112281"/>
                <a:ext cx="641115" cy="641115"/>
              </a:xfrm>
              <a:prstGeom prst="rect">
                <a:avLst/>
              </a:prstGeom>
            </p:spPr>
          </p:pic>
          <p:pic>
            <p:nvPicPr>
              <p:cNvPr id="31" name="Picture 30" descr="icon_visual copy.gif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880060" y="4112281"/>
                <a:ext cx="638410" cy="638410"/>
              </a:xfrm>
              <a:prstGeom prst="rect">
                <a:avLst/>
              </a:prstGeom>
            </p:spPr>
          </p:pic>
          <p:pic>
            <p:nvPicPr>
              <p:cNvPr id="32" name="Picture 31" descr="icon_verbal copy.gif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762046" y="4112281"/>
                <a:ext cx="651866" cy="651866"/>
              </a:xfrm>
              <a:prstGeom prst="rect">
                <a:avLst/>
              </a:prstGeom>
            </p:spPr>
          </p:pic>
          <p:pic>
            <p:nvPicPr>
              <p:cNvPr id="33" name="Picture 32" descr="icon_performing copy.gif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2482010" y="4112281"/>
                <a:ext cx="638410" cy="638410"/>
              </a:xfrm>
              <a:prstGeom prst="rect">
                <a:avLst/>
              </a:prstGeom>
            </p:spPr>
          </p:pic>
        </p:grpSp>
      </p:grpSp>
      <p:sp>
        <p:nvSpPr>
          <p:cNvPr id="21" name="Rectangle 20"/>
          <p:cNvSpPr/>
          <p:nvPr/>
        </p:nvSpPr>
        <p:spPr>
          <a:xfrm>
            <a:off x="1971040" y="5578455"/>
            <a:ext cx="6898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 err="1" smtClean="0"/>
              <a:t>Youtube</a:t>
            </a:r>
            <a:r>
              <a:rPr lang="en-ZA" dirty="0" smtClean="0"/>
              <a:t> link: </a:t>
            </a:r>
            <a:r>
              <a:rPr lang="en-ZA" dirty="0" smtClean="0">
                <a:solidFill>
                  <a:schemeClr val="bg2">
                    <a:lumMod val="40000"/>
                    <a:lumOff val="60000"/>
                  </a:schemeClr>
                </a:solidFill>
                <a:hlinkClick r:id="rId9"/>
              </a:rPr>
              <a:t>http://www.youtube.com/watch?v=Ni5kM0l8Qzs</a:t>
            </a:r>
            <a:endParaRPr lang="en-ZA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endParaRPr lang="en-Z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Why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podcast?</a:t>
            </a:r>
            <a:endParaRPr lang="en-ZA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future is already here - it is just unevenly distributed.” William Gibson</a:t>
            </a:r>
          </a:p>
          <a:p>
            <a:r>
              <a:rPr lang="en-US" dirty="0" smtClean="0"/>
              <a:t>Feasibility of podcasting in education has grown with the rollout of mobile devices</a:t>
            </a:r>
          </a:p>
          <a:p>
            <a:r>
              <a:rPr lang="en-US" dirty="0" smtClean="0"/>
              <a:t>Valuable component of learner-</a:t>
            </a:r>
            <a:r>
              <a:rPr lang="en-US" dirty="0" err="1" smtClean="0"/>
              <a:t>centred</a:t>
            </a:r>
            <a:r>
              <a:rPr lang="en-US" dirty="0" smtClean="0"/>
              <a:t> blended </a:t>
            </a:r>
            <a:r>
              <a:rPr lang="en-US" dirty="0" smtClean="0"/>
              <a:t>e-learning materials</a:t>
            </a:r>
            <a:endParaRPr lang="en-US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2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artist’s </a:t>
            </a:r>
            <a:r>
              <a:rPr lang="en-US" dirty="0" smtClean="0"/>
              <a:t>voice podcast?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</a:t>
            </a:r>
            <a:r>
              <a:rPr lang="en-US" dirty="0" smtClean="0"/>
              <a:t>of the ESAACH research and development </a:t>
            </a:r>
            <a:r>
              <a:rPr lang="en-US" dirty="0" smtClean="0"/>
              <a:t>team project</a:t>
            </a:r>
            <a:endParaRPr lang="en-US" dirty="0" smtClean="0"/>
          </a:p>
          <a:p>
            <a:r>
              <a:rPr lang="en-US" dirty="0" smtClean="0"/>
              <a:t>ESAACH - 5,000 </a:t>
            </a:r>
            <a:r>
              <a:rPr lang="en-US" dirty="0" smtClean="0"/>
              <a:t>Southern African author entries </a:t>
            </a:r>
            <a:r>
              <a:rPr lang="en-US" dirty="0" err="1" smtClean="0"/>
              <a:t>onlin</a:t>
            </a:r>
            <a:r>
              <a:rPr lang="en-ZA" dirty="0" smtClean="0"/>
              <a:t>e</a:t>
            </a:r>
          </a:p>
          <a:p>
            <a:r>
              <a:rPr lang="en-US" dirty="0" smtClean="0"/>
              <a:t>Reclamation </a:t>
            </a:r>
            <a:r>
              <a:rPr lang="en-US" dirty="0" smtClean="0"/>
              <a:t>scholarship</a:t>
            </a:r>
            <a:endParaRPr lang="en-US" dirty="0" smtClean="0"/>
          </a:p>
          <a:p>
            <a:r>
              <a:rPr lang="en-US" dirty="0" smtClean="0"/>
              <a:t>Author reading his/her own work </a:t>
            </a:r>
            <a:r>
              <a:rPr lang="en-US" dirty="0" smtClean="0"/>
              <a:t>“pinned” </a:t>
            </a:r>
            <a:r>
              <a:rPr lang="en-US" dirty="0" smtClean="0"/>
              <a:t>to each entry </a:t>
            </a:r>
            <a:r>
              <a:rPr lang="en-US" dirty="0" smtClean="0"/>
              <a:t>as a </a:t>
            </a:r>
            <a:r>
              <a:rPr lang="en-US" dirty="0" smtClean="0"/>
              <a:t>podcast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3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ESAACH E-Pack for learners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“backpacks” </a:t>
            </a:r>
            <a:r>
              <a:rPr lang="en-US" dirty="0" smtClean="0"/>
              <a:t>linked to authors of  prescribed NSC </a:t>
            </a:r>
            <a:r>
              <a:rPr lang="en-US" dirty="0" err="1" smtClean="0"/>
              <a:t>setworks</a:t>
            </a:r>
            <a:r>
              <a:rPr lang="en-US" dirty="0" smtClean="0"/>
              <a:t> </a:t>
            </a:r>
            <a:r>
              <a:rPr lang="en-US" dirty="0" smtClean="0"/>
              <a:t>– learning materials for teachers and pupils</a:t>
            </a:r>
          </a:p>
          <a:p>
            <a:r>
              <a:rPr lang="en-US" dirty="0" smtClean="0"/>
              <a:t>ESAACH E-Packs </a:t>
            </a:r>
            <a:r>
              <a:rPr lang="en-US" dirty="0" smtClean="0"/>
              <a:t>already prototyped materials such as </a:t>
            </a:r>
            <a:r>
              <a:rPr lang="en-US" dirty="0" smtClean="0"/>
              <a:t>full </a:t>
            </a:r>
            <a:r>
              <a:rPr lang="en-US" dirty="0" smtClean="0"/>
              <a:t>texts, </a:t>
            </a:r>
            <a:r>
              <a:rPr lang="en-US" dirty="0" smtClean="0"/>
              <a:t>images and </a:t>
            </a:r>
            <a:r>
              <a:rPr lang="en-US" dirty="0" smtClean="0"/>
              <a:t>interactive content like self-test quizzes</a:t>
            </a:r>
          </a:p>
          <a:p>
            <a:r>
              <a:rPr lang="en-US" dirty="0" smtClean="0"/>
              <a:t>Podcast “proof-of-concept” </a:t>
            </a:r>
            <a:r>
              <a:rPr lang="en-US" dirty="0" smtClean="0"/>
              <a:t>needed to complete “the pack”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4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ESAACH Author </a:t>
            </a:r>
            <a:r>
              <a:rPr lang="en-US" dirty="0" smtClean="0"/>
              <a:t>Entry – Dennis Brutus</a:t>
            </a:r>
            <a:endParaRPr lang="en-ZA" dirty="0"/>
          </a:p>
        </p:txBody>
      </p:sp>
      <p:pic>
        <p:nvPicPr>
          <p:cNvPr id="5" name="Content Placeholder 4" descr="esaach_wiki_brutus_entry_screensho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68866" y="1326585"/>
            <a:ext cx="4692913" cy="4454777"/>
          </a:xfrm>
          <a:effectLst>
            <a:outerShdw blurRad="63500" sx="102000" sy="102000" algn="ctr" rotWithShape="0">
              <a:schemeClr val="tx1">
                <a:lumMod val="85000"/>
                <a:alpha val="40000"/>
              </a:scheme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5</a:t>
            </a:fld>
            <a:endParaRPr lang="en-Z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considerations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300" dirty="0" smtClean="0"/>
              <a:t>Length of podcast.</a:t>
            </a:r>
          </a:p>
          <a:p>
            <a:r>
              <a:rPr lang="en-US" sz="3300" dirty="0" smtClean="0"/>
              <a:t>Balance of content between commentary and author reading.</a:t>
            </a:r>
          </a:p>
          <a:p>
            <a:r>
              <a:rPr lang="en-US" sz="3300" dirty="0" smtClean="0"/>
              <a:t>Relation to the website content.</a:t>
            </a:r>
          </a:p>
          <a:p>
            <a:r>
              <a:rPr lang="en-US" sz="3300" dirty="0" smtClean="0"/>
              <a:t>Choice of standard introductory content for the series.</a:t>
            </a:r>
          </a:p>
          <a:p>
            <a:r>
              <a:rPr lang="en-US" sz="3300" dirty="0" smtClean="0"/>
              <a:t>Choice of voice “personality” for the introduction.</a:t>
            </a:r>
          </a:p>
          <a:p>
            <a:r>
              <a:rPr lang="en-US" sz="3300" dirty="0" smtClean="0"/>
              <a:t>Selection of authors (This is a critical sub-problem, but falls outside the scope of this project.)</a:t>
            </a:r>
          </a:p>
          <a:p>
            <a:endParaRPr lang="en-US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6</a:t>
            </a:fld>
            <a:endParaRPr lang="en-Z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Proof-of-concept prototype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7</a:t>
            </a:fld>
            <a:endParaRPr lang="en-ZA"/>
          </a:p>
        </p:txBody>
      </p:sp>
      <p:pic>
        <p:nvPicPr>
          <p:cNvPr id="1026" name="Picture 2" descr="F:\02com_Rhizome_070803\Online\Pioneers\20050302_actionres_assignment\actionresearch2 copy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6833" y="1381046"/>
            <a:ext cx="5903430" cy="4525963"/>
          </a:xfrm>
          <a:prstGeom prst="rect">
            <a:avLst/>
          </a:prstGeom>
          <a:noFill/>
        </p:spPr>
      </p:pic>
      <p:pic>
        <p:nvPicPr>
          <p:cNvPr id="6" name="Picture 5" descr="ipod_clip copy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128363">
            <a:off x="574333" y="3174301"/>
            <a:ext cx="1361681" cy="160543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Intro-</a:t>
            </a:r>
            <a:r>
              <a:rPr lang="en-US" dirty="0" err="1" smtClean="0"/>
              <a:t>Outro</a:t>
            </a:r>
            <a:r>
              <a:rPr lang="en-US" dirty="0" smtClean="0"/>
              <a:t> Frame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Series of podcasts requires standard “Intro-</a:t>
            </a:r>
            <a:r>
              <a:rPr lang="en-US" dirty="0" err="1" smtClean="0"/>
              <a:t>outro</a:t>
            </a:r>
            <a:r>
              <a:rPr lang="en-US" dirty="0" smtClean="0"/>
              <a:t>” framing</a:t>
            </a:r>
          </a:p>
          <a:p>
            <a:r>
              <a:rPr lang="en-US" dirty="0" smtClean="0"/>
              <a:t>Example – BBC Podcasts</a:t>
            </a:r>
          </a:p>
          <a:p>
            <a:r>
              <a:rPr lang="en-US" dirty="0" smtClean="0"/>
              <a:t>Standard scripting: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“Welcome to the ESAACH E-pack, your learning backpack in the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Encyclopaedia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of South African Arts, Culture and Heritage Wiki… “</a:t>
            </a:r>
            <a:endParaRPr lang="en-US" sz="2000" dirty="0" smtClean="0"/>
          </a:p>
          <a:p>
            <a:r>
              <a:rPr lang="en-US" dirty="0" smtClean="0"/>
              <a:t>Suitable intro narrator voice</a:t>
            </a:r>
          </a:p>
          <a:p>
            <a:r>
              <a:rPr lang="en-US" dirty="0" smtClean="0"/>
              <a:t>Familiar format for returning site users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8</a:t>
            </a:fld>
            <a:endParaRPr lang="en-Z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Dennis Brutus recording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9A356-822A-45F5-938A-953B220C54F3}" type="slidenum">
              <a:rPr lang="en-ZA" smtClean="0"/>
              <a:pPr/>
              <a:t>9</a:t>
            </a:fld>
            <a:endParaRPr lang="en-ZA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6520"/>
            <a:ext cx="7024255" cy="459964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Restoration of low quality 1997 recording</a:t>
            </a:r>
            <a:endParaRPr lang="en-ZA" sz="2800" dirty="0"/>
          </a:p>
        </p:txBody>
      </p:sp>
      <p:pic>
        <p:nvPicPr>
          <p:cNvPr id="12" name="Picture 11" descr="brutus_audition_screensho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486" y="2211551"/>
            <a:ext cx="4343400" cy="3477768"/>
          </a:xfrm>
          <a:prstGeom prst="rect">
            <a:avLst/>
          </a:prstGeom>
          <a:effectLst>
            <a:outerShdw blurRad="63500" sx="102000" sy="102000" algn="ctr" rotWithShape="0">
              <a:schemeClr val="tx1">
                <a:lumMod val="85000"/>
                <a:alpha val="40000"/>
              </a:schemeClr>
            </a:outerShdw>
          </a:effectLst>
        </p:spPr>
      </p:pic>
      <p:pic>
        <p:nvPicPr>
          <p:cNvPr id="11" name="Picture 10" descr="19970901_Dennis_Brutus_Graham_Stewart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9751" y="2561832"/>
            <a:ext cx="3686773" cy="2769688"/>
          </a:xfrm>
          <a:prstGeom prst="rect">
            <a:avLst/>
          </a:prstGeom>
          <a:effectLst>
            <a:outerShdw blurRad="63500" sx="102000" sy="102000" algn="ctr" rotWithShape="0">
              <a:schemeClr val="tx1">
                <a:lumMod val="85000"/>
                <a:alpha val="40000"/>
              </a:scheme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aach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esaach_black</Template>
  <TotalTime>518</TotalTime>
  <Words>422</Words>
  <Application>Microsoft Office PowerPoint</Application>
  <PresentationFormat>On-screen Show (4:3)</PresentationFormat>
  <Paragraphs>78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esaach_black</vt:lpstr>
      <vt:lpstr>The Artist’s Voice</vt:lpstr>
      <vt:lpstr>Why podcast?</vt:lpstr>
      <vt:lpstr>Why the artist’s voice podcast?</vt:lpstr>
      <vt:lpstr>ESAACH E-Pack for learners</vt:lpstr>
      <vt:lpstr>ESAACH Author Entry – Dennis Brutus</vt:lpstr>
      <vt:lpstr>Design considerations</vt:lpstr>
      <vt:lpstr>Proof-of-concept prototype</vt:lpstr>
      <vt:lpstr>The Intro-Outro Frame</vt:lpstr>
      <vt:lpstr>The Dennis Brutus recording</vt:lpstr>
      <vt:lpstr>Copyright metadata</vt:lpstr>
      <vt:lpstr>Slide 11</vt:lpstr>
      <vt:lpstr>Sidebar</vt:lpstr>
      <vt:lpstr>Slide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Graham</dc:creator>
  <cp:lastModifiedBy>Graham</cp:lastModifiedBy>
  <cp:revision>38</cp:revision>
  <dcterms:created xsi:type="dcterms:W3CDTF">2010-11-14T11:59:46Z</dcterms:created>
  <dcterms:modified xsi:type="dcterms:W3CDTF">2010-11-15T06:39:24Z</dcterms:modified>
</cp:coreProperties>
</file>